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435" r:id="rId5"/>
    <p:sldId id="258" r:id="rId6"/>
    <p:sldId id="259" r:id="rId7"/>
    <p:sldId id="2440" r:id="rId8"/>
    <p:sldId id="2441" r:id="rId9"/>
    <p:sldId id="2439" r:id="rId10"/>
    <p:sldId id="260" r:id="rId11"/>
    <p:sldId id="262" r:id="rId12"/>
    <p:sldId id="2432" r:id="rId13"/>
    <p:sldId id="2433" r:id="rId14"/>
    <p:sldId id="2438" r:id="rId15"/>
    <p:sldId id="2436" r:id="rId16"/>
    <p:sldId id="256" r:id="rId1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708" autoAdjust="0"/>
    <p:restoredTop sz="94584" autoAdjust="0"/>
  </p:normalViewPr>
  <p:slideViewPr>
    <p:cSldViewPr snapToGrid="0">
      <p:cViewPr varScale="1">
        <p:scale>
          <a:sx n="81" d="100"/>
          <a:sy n="81" d="100"/>
        </p:scale>
        <p:origin x="16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09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2800" b="0" i="0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pPr>
            <a:r>
              <a:rPr lang="zh-CN" altLang="en-US" sz="2800" noProof="0" dirty="0"/>
              <a:t>在此处输入图表标题</a:t>
            </a:r>
          </a:p>
        </c:rich>
      </c:tx>
      <c:layout>
        <c:manualLayout>
          <c:xMode val="edge"/>
          <c:yMode val="edge"/>
          <c:x val="0.27380009178428183"/>
          <c:y val="0.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2800" b="0" i="0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11786296630993608"/>
          <c:y val="0.29487474482356374"/>
          <c:w val="0.78510057634217656"/>
          <c:h val="0.41152260134149898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行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3A2-4DE0-8664-F0E576FF22DB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3A2-4DE0-8664-F0E576FF22DB}"/>
              </c:ext>
            </c:extLst>
          </c:dPt>
          <c:dPt>
            <c:idx val="2"/>
            <c:invertIfNegative val="0"/>
            <c:bubble3D val="0"/>
            <c:spPr>
              <a:solidFill>
                <a:srgbClr val="2C215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3A2-4DE0-8664-F0E576FF22DB}"/>
              </c:ext>
            </c:extLst>
          </c:dPt>
          <c:dPt>
            <c:idx val="3"/>
            <c:invertIfNegative val="0"/>
            <c:bubble3D val="0"/>
            <c:spPr>
              <a:solidFill>
                <a:srgbClr val="2C215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3A2-4DE0-8664-F0E576FF22DB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A3A2-4DE0-8664-F0E576FF22DB}"/>
              </c:ext>
            </c:extLst>
          </c:dPt>
          <c:dPt>
            <c:idx val="5"/>
            <c:invertIfNegative val="0"/>
            <c:bubble3D val="0"/>
            <c:spPr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A3A2-4DE0-8664-F0E576FF22DB}"/>
              </c:ext>
            </c:extLst>
          </c:dPt>
          <c:dPt>
            <c:idx val="6"/>
            <c:invertIfNegative val="0"/>
            <c:bubble3D val="0"/>
            <c:spPr>
              <a:solidFill>
                <a:srgbClr val="A53F5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A3A2-4DE0-8664-F0E576FF22DB}"/>
              </c:ext>
            </c:extLst>
          </c:dPt>
          <c:dPt>
            <c:idx val="7"/>
            <c:invertIfNegative val="0"/>
            <c:bubble3D val="0"/>
            <c:spPr>
              <a:solidFill>
                <a:srgbClr val="E9975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A3A2-4DE0-8664-F0E576FF22DB}"/>
              </c:ext>
            </c:extLst>
          </c:dPt>
          <c:dPt>
            <c:idx val="8"/>
            <c:invertIfNegative val="0"/>
            <c:bubble3D val="0"/>
            <c:spPr>
              <a:solidFill>
                <a:srgbClr val="2C215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A3A2-4DE0-8664-F0E576FF22DB}"/>
              </c:ext>
            </c:extLst>
          </c:dPt>
          <c:dPt>
            <c:idx val="9"/>
            <c:invertIfNegative val="0"/>
            <c:bubble3D val="0"/>
            <c:spPr>
              <a:solidFill>
                <a:srgbClr val="2F334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A3A2-4DE0-8664-F0E576FF22DB}"/>
              </c:ext>
            </c:extLst>
          </c:dPt>
          <c:dPt>
            <c:idx val="10"/>
            <c:invertIfNegative val="0"/>
            <c:bubble3D val="0"/>
            <c:spPr>
              <a:solidFill>
                <a:srgbClr val="E9975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A3A2-4DE0-8664-F0E576FF22DB}"/>
              </c:ext>
            </c:extLst>
          </c:dPt>
          <c:dPt>
            <c:idx val="11"/>
            <c:invertIfNegative val="0"/>
            <c:bubble3D val="0"/>
            <c:spPr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A3A2-4DE0-8664-F0E576FF22DB}"/>
              </c:ext>
            </c:extLst>
          </c:dPt>
          <c:cat>
            <c:strRef>
              <c:f>Лист1!$A$2:$A$13</c:f>
              <c:strCache>
                <c:ptCount val="12"/>
                <c:pt idx="0">
                  <c:v>1 月</c:v>
                </c:pt>
                <c:pt idx="1">
                  <c:v>2 月</c:v>
                </c:pt>
                <c:pt idx="2">
                  <c:v>3 月</c:v>
                </c:pt>
                <c:pt idx="3">
                  <c:v>4 月</c:v>
                </c:pt>
                <c:pt idx="4">
                  <c:v>5 月</c:v>
                </c:pt>
                <c:pt idx="5">
                  <c:v>6 月</c:v>
                </c:pt>
                <c:pt idx="6">
                  <c:v>7 月</c:v>
                </c:pt>
                <c:pt idx="7">
                  <c:v>8 月</c:v>
                </c:pt>
                <c:pt idx="8">
                  <c:v>9 月</c:v>
                </c:pt>
                <c:pt idx="9">
                  <c:v>10 月</c:v>
                </c:pt>
                <c:pt idx="10">
                  <c:v>11 月</c:v>
                </c:pt>
                <c:pt idx="11">
                  <c:v>12 月</c:v>
                </c:pt>
              </c:strCache>
            </c:strRef>
          </c:cat>
          <c:val>
            <c:numRef>
              <c:f>Лист1!$B$2:$B$13</c:f>
              <c:numCache>
                <c:formatCode>General</c:formatCode>
                <c:ptCount val="12"/>
                <c:pt idx="0">
                  <c:v>5</c:v>
                </c:pt>
                <c:pt idx="1">
                  <c:v>7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  <c:pt idx="5">
                  <c:v>1</c:v>
                </c:pt>
                <c:pt idx="6">
                  <c:v>8</c:v>
                </c:pt>
                <c:pt idx="7">
                  <c:v>4</c:v>
                </c:pt>
                <c:pt idx="8">
                  <c:v>5</c:v>
                </c:pt>
                <c:pt idx="9">
                  <c:v>6</c:v>
                </c:pt>
                <c:pt idx="10">
                  <c:v>7</c:v>
                </c:pt>
                <c:pt idx="1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A3A2-4DE0-8664-F0E576FF22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1443196480"/>
        <c:axId val="1443187744"/>
      </c:barChart>
      <c:catAx>
        <c:axId val="1443196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pPr>
            <a:endParaRPr lang="zh-CN"/>
          </a:p>
        </c:txPr>
        <c:crossAx val="1443187744"/>
        <c:crosses val="autoZero"/>
        <c:auto val="1"/>
        <c:lblAlgn val="ctr"/>
        <c:lblOffset val="100"/>
        <c:noMultiLvlLbl val="0"/>
      </c:catAx>
      <c:valAx>
        <c:axId val="1443187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pPr>
            <a:endParaRPr lang="zh-CN"/>
          </a:p>
        </c:txPr>
        <c:crossAx val="1443196480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9.978931151404552E-2"/>
          <c:y val="0.84015296004666074"/>
          <c:w val="0.83638784212941697"/>
          <c:h val="0.105079323417906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500">
          <a:latin typeface="Microsoft YaHei UI" panose="020B0503020204020204" pitchFamily="34" charset="-122"/>
          <a:ea typeface="Microsoft YaHei UI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B7A062A-9EA5-40C3-8303-E79F58E65562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2019/9/7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6A224FE-6F44-4CDE-AAA5-5F809044D93D}" type="datetime1">
              <a:rPr lang="zh-CN" altLang="en-US" noProof="0" smtClean="0"/>
              <a:t>2019/9/7</a:t>
            </a:fld>
            <a:endParaRPr lang="zh-CN" altLang="en-US" noProof="0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28B34ED-4CDD-41C9-90F7-D768D5559A6F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US" altLang="zh-CN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28333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US" altLang="zh-CN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1371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US" altLang="zh-CN" smtClean="0"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0870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US" altLang="zh-CN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938894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US" altLang="zh-CN" smtClean="0"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83491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US" altLang="zh-CN" smtClean="0"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5721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n-US" altLang="zh-CN" smtClean="0"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US" altLang="zh-CN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51221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US" altLang="zh-CN" smtClean="0"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2119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US" altLang="zh-CN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21226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en-US" altLang="zh-CN" smtClean="0"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0145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、副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zh-CN" altLang="en-US" noProof="0" dirty="0"/>
              <a:t>单击以编辑模板标题样式</a:t>
            </a:r>
          </a:p>
        </p:txBody>
      </p:sp>
      <p:sp>
        <p:nvSpPr>
          <p:cNvPr id="8" name="文本占位符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9" name="文本占位符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noProof="0" dirty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8" name="文本占位符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长方形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单击以编辑模板标题样式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 dirty="0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 dirty="0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 dirty="0"/>
              <a:t>添加页脚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C2E478F-E849-4A8C-AF1F-CBCC78A7CBFA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13" name="形状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9870795" y="6413649"/>
            <a:ext cx="1728037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zh-CN" sz="2400" b="1" kern="1200" noProof="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  <a:sym typeface="Bebas"/>
              </a:rPr>
              <a:t>FABRIKAM</a:t>
            </a:r>
            <a:endParaRPr lang="zh-CN" altLang="en-US" sz="2400" b="1" i="0" spc="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长方形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单击以编辑模板标题样式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C2E478F-E849-4A8C-AF1F-CBCC78A7CBFA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16" name="内容占位符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10" name="形状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9870795" y="6413649"/>
            <a:ext cx="1728037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zh-CN" sz="2400" b="1" kern="1200" noProof="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  <a:sym typeface="Bebas"/>
              </a:rPr>
              <a:t>FABRIKAM</a:t>
            </a:r>
            <a:endParaRPr lang="zh-CN" altLang="en-US" sz="2400" b="1" i="0" spc="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C2E478F-E849-4A8C-AF1F-CBCC78A7CBFA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3" name="形状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9865843" y="6413649"/>
            <a:ext cx="1728037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zh-CN" sz="2400" b="1" kern="1200" noProof="0" dirty="0">
                <a:solidFill>
                  <a:srgbClr val="2C215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  <a:sym typeface="Bebas"/>
              </a:rPr>
              <a:t>FAB</a:t>
            </a:r>
            <a:r>
              <a:rPr lang="en-US" altLang="zh-CN" sz="2400" b="1" kern="1200" noProof="0" dirty="0">
                <a:solidFill>
                  <a:srgbClr val="A53F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  <a:sym typeface="Bebas"/>
              </a:rPr>
              <a:t>RIKAM</a:t>
            </a:r>
            <a:endParaRPr lang="zh-CN" altLang="en-US" sz="2400" b="1" i="0" spc="0" noProof="0" dirty="0">
              <a:solidFill>
                <a:srgbClr val="A53F52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Gill Sans" panose="020B0502020104020203" pitchFamily="34" charset="-79"/>
            </a:endParaRPr>
          </a:p>
        </p:txBody>
      </p:sp>
      <p:sp>
        <p:nvSpPr>
          <p:cNvPr id="16" name="文本占位符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 dirty="0"/>
              <a:t>编辑母版文本样式</a:t>
            </a:r>
          </a:p>
        </p:txBody>
      </p:sp>
      <p:sp>
        <p:nvSpPr>
          <p:cNvPr id="17" name="内容占位符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C2E478F-E849-4A8C-AF1F-CBCC78A7CBFA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3" name="形状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9865840" y="6413649"/>
            <a:ext cx="1728037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zh-CN" sz="2400" b="1" kern="1200" noProof="0" dirty="0">
                <a:solidFill>
                  <a:srgbClr val="2C215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  <a:sym typeface="Bebas"/>
              </a:rPr>
              <a:t>FAB</a:t>
            </a:r>
            <a:r>
              <a:rPr lang="en-US" altLang="zh-CN" sz="2400" b="1" kern="1200" noProof="0" dirty="0">
                <a:solidFill>
                  <a:srgbClr val="A53F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  <a:sym typeface="Bebas"/>
              </a:rPr>
              <a:t>RIKAM</a:t>
            </a:r>
            <a:endParaRPr lang="zh-CN" altLang="en-US" sz="2400" b="1" i="0" spc="0" noProof="0" dirty="0">
              <a:solidFill>
                <a:srgbClr val="A53F52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Gill Sans" panose="020B0502020104020203" pitchFamily="34" charset="-79"/>
            </a:endParaRPr>
          </a:p>
        </p:txBody>
      </p:sp>
      <p:sp>
        <p:nvSpPr>
          <p:cNvPr id="15" name="文本占位符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 dirty="0"/>
              <a:t>编辑母版文本样式</a:t>
            </a:r>
          </a:p>
        </p:txBody>
      </p:sp>
      <p:sp>
        <p:nvSpPr>
          <p:cNvPr id="17" name="图片占位符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 rtlCol="0"/>
          <a:lstStyle>
            <a:lvl1pPr marL="0" indent="0">
              <a:buNone/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整页图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noProof="0" dirty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4B73C415-D670-4716-A5EC-CC4D52CA2BA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C38A396-E30B-644A-8E9F-E9BED5E867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zh-CN" altLang="en-US" noProof="0" dirty="0"/>
              <a:t>单击此处编辑模板标题样式</a:t>
            </a:r>
          </a:p>
        </p:txBody>
      </p:sp>
    </p:spTree>
    <p:extLst>
      <p:ext uri="{BB962C8B-B14F-4D97-AF65-F5344CB8AC3E}">
        <p14:creationId xmlns:p14="http://schemas.microsoft.com/office/powerpoint/2010/main" val="230882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包含图像的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noProof="0" dirty="0"/>
              <a:t>单击图标以添加图片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rtlCol="0"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0" dirty="0"/>
              <a:t>单击此处编辑母版标题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分隔幻灯片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noProof="0" dirty="0"/>
              <a:t>单击图标以添加图片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编辑母版文本样式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zh-CN" altLang="en-US" noProof="0" dirty="0"/>
              <a:t>单击此处编辑母版标题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分隔幻灯片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noProof="0" dirty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zh-CN" altLang="en-US" noProof="0" dirty="0"/>
              <a:t>单击此处编辑母版标题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编辑母版文本样式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、副标题、图像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zh-CN" altLang="en-US" noProof="0" dirty="0"/>
              <a:t>在此处输入幻灯片标题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3" name="图片占位符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noProof="0" dirty="0"/>
              <a:t>单击图标以添加图片</a:t>
            </a:r>
          </a:p>
        </p:txBody>
      </p:sp>
      <p:sp>
        <p:nvSpPr>
          <p:cNvPr id="58" name="文本占位符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在此输入副标题</a:t>
            </a:r>
          </a:p>
        </p:txBody>
      </p:sp>
      <p:sp>
        <p:nvSpPr>
          <p:cNvPr id="59" name="幻灯片编号占位符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长方形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在此处输入幻灯片标题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在此输入副标题</a:t>
            </a:r>
          </a:p>
        </p:txBody>
      </p:sp>
      <p:sp>
        <p:nvSpPr>
          <p:cNvPr id="13" name="内容占位符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rtlCol="0" anchor="ctr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 dirty="0"/>
              <a:t>编辑母版文本样式</a:t>
            </a:r>
          </a:p>
        </p:txBody>
      </p:sp>
      <p:sp>
        <p:nvSpPr>
          <p:cNvPr id="16" name="幻灯片编号占位符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C2E478F-E849-4A8C-AF1F-CBCC78A7CBFA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17" name="形状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9870799" y="6413649"/>
            <a:ext cx="1728037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zh-CN" sz="2400" b="1" kern="1200" noProof="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  <a:sym typeface="Bebas"/>
              </a:rPr>
              <a:t>FABRIKAM</a:t>
            </a:r>
            <a:endParaRPr lang="zh-CN" altLang="en-US" sz="2400" b="1" i="0" spc="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rtlCol="0" anchor="ctr">
            <a:noAutofit/>
          </a:bodyPr>
          <a:lstStyle>
            <a:lvl1pPr algn="l">
              <a:defRPr sz="3600" spc="300"/>
            </a:lvl1pPr>
          </a:lstStyle>
          <a:p>
            <a:pPr rtl="0"/>
            <a:r>
              <a:rPr lang="zh-CN" altLang="en-US" noProof="0" dirty="0"/>
              <a:t>单击此处编辑母版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编辑母版文本样式</a:t>
            </a: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noProof="0" dirty="0"/>
              <a:t>单击图标以添加图片</a:t>
            </a:r>
          </a:p>
        </p:txBody>
      </p:sp>
      <p:sp>
        <p:nvSpPr>
          <p:cNvPr id="11" name="幻灯片编号占位符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编辑母版文本样式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rtlCol="0" anchor="ctr"/>
          <a:lstStyle>
            <a:lvl1pPr algn="ctr">
              <a:defRPr sz="6000" b="1" spc="3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编辑母版文本样式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C2E478F-E849-4A8C-AF1F-CBCC78A7CBFA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C2E478F-E849-4A8C-AF1F-CBCC78A7CBFA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7" name="形状 61">
            <a:extLst>
              <a:ext uri="{FF2B5EF4-FFF2-40B4-BE49-F238E27FC236}">
                <a16:creationId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9870800" y="6413649"/>
            <a:ext cx="1728037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altLang="zh-CN" sz="2400" b="1" kern="1200" noProof="0" dirty="0">
                <a:solidFill>
                  <a:srgbClr val="2C215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  <a:sym typeface="Bebas"/>
              </a:rPr>
              <a:t>FAB</a:t>
            </a:r>
            <a:r>
              <a:rPr lang="en-US" altLang="zh-CN" sz="2400" b="1" kern="1200" noProof="0" dirty="0">
                <a:solidFill>
                  <a:srgbClr val="A53F5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  <a:sym typeface="Bebas"/>
              </a:rPr>
              <a:t>RIKAM</a:t>
            </a:r>
            <a:endParaRPr lang="zh-CN" altLang="en-US" sz="2400" b="1" i="0" spc="0" noProof="0" dirty="0">
              <a:solidFill>
                <a:srgbClr val="A53F52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  <p:sldLayoutId id="2147483669" r:id="rId17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jpe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占位符 27" descr="抽象建筑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长方形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934" y="3013675"/>
            <a:ext cx="10944000" cy="830649"/>
          </a:xfrm>
        </p:spPr>
        <p:txBody>
          <a:bodyPr rtlCol="0">
            <a:normAutofit fontScale="90000"/>
          </a:bodyPr>
          <a:lstStyle/>
          <a:p>
            <a:pPr rtl="0"/>
            <a:r>
              <a:rPr lang="zh-CN" altLang="en-US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即应 </a:t>
            </a:r>
            <a:r>
              <a:rPr lang="zh-CN" altLang="en-US" dirty="0"/>
              <a:t>匹配信息发布平台</a:t>
            </a:r>
            <a:endParaRPr lang="zh-CN" altLang="en-US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zh-CN" altLang="en-US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总结报告</a:t>
            </a: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0"/>
            <a:ext cx="11002962" cy="1189038"/>
          </a:xfrm>
        </p:spPr>
        <p:txBody>
          <a:bodyPr rtlCol="0"/>
          <a:lstStyle/>
          <a:p>
            <a:pPr algn="ctr"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在此处输入表格标题</a:t>
            </a:r>
          </a:p>
        </p:txBody>
      </p:sp>
      <p:graphicFrame>
        <p:nvGraphicFramePr>
          <p:cNvPr id="6" name="表格 2" descr="在此处输入表格">
            <a:extLst>
              <a:ext uri="{FF2B5EF4-FFF2-40B4-BE49-F238E27FC236}">
                <a16:creationId xmlns:a16="http://schemas.microsoft.com/office/drawing/2014/main" id="{0E9A2E70-9C73-45A4-9B0C-E2433CF2A835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812731496"/>
              </p:ext>
            </p:extLst>
          </p:nvPr>
        </p:nvGraphicFramePr>
        <p:xfrm>
          <a:off x="595313" y="1189039"/>
          <a:ext cx="11002580" cy="515212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750645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2750645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  <a:gridCol w="2750645">
                  <a:extLst>
                    <a:ext uri="{9D8B030D-6E8A-4147-A177-3AD203B41FA5}">
                      <a16:colId xmlns:a16="http://schemas.microsoft.com/office/drawing/2014/main" val="310093864"/>
                    </a:ext>
                  </a:extLst>
                </a:gridCol>
                <a:gridCol w="2750645">
                  <a:extLst>
                    <a:ext uri="{9D8B030D-6E8A-4147-A177-3AD203B41FA5}">
                      <a16:colId xmlns:a16="http://schemas.microsoft.com/office/drawing/2014/main" val="2023951014"/>
                    </a:ext>
                  </a:extLst>
                </a:gridCol>
              </a:tblGrid>
              <a:tr h="581433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2400" b="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你的标题</a:t>
                      </a:r>
                      <a:endParaRPr lang="zh-CN" altLang="ru-RU" sz="2400" b="0" i="0" noProof="0" dirty="0">
                        <a:solidFill>
                          <a:schemeClr val="bg2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" panose="020B0502020104020203" pitchFamily="34" charset="-79"/>
                      </a:endParaRPr>
                    </a:p>
                  </a:txBody>
                  <a:tcPr marL="67647" marR="67647" marT="34995" marB="34995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2400" b="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你的标题</a:t>
                      </a:r>
                      <a:endParaRPr lang="zh-CN" altLang="ru-RU" sz="2400" b="0" i="0" noProof="0" dirty="0">
                        <a:solidFill>
                          <a:schemeClr val="bg2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" panose="020B0502020104020203" pitchFamily="34" charset="-79"/>
                      </a:endParaRPr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2400" b="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你的标题</a:t>
                      </a:r>
                      <a:endParaRPr lang="zh-CN" altLang="ru-RU" sz="2400" b="0" i="0" noProof="0" dirty="0">
                        <a:solidFill>
                          <a:schemeClr val="bg2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" panose="020B0502020104020203" pitchFamily="34" charset="-79"/>
                      </a:endParaRPr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2400" b="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你的标题</a:t>
                      </a:r>
                      <a:endParaRPr lang="zh-CN" altLang="ru-RU" sz="2400" b="0" i="0" noProof="0" dirty="0">
                        <a:solidFill>
                          <a:schemeClr val="bg2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" panose="020B0502020104020203" pitchFamily="34" charset="-79"/>
                      </a:endParaRPr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246291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607855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117077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70745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在此处填写内容</a:t>
                      </a:r>
                      <a:endParaRPr lang="zh-CN" altLang="ru-RU" sz="1400" b="0" i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314759"/>
                  </a:ext>
                </a:extLst>
              </a:tr>
            </a:tbl>
          </a:graphicData>
        </a:graphic>
      </p:graphicFrame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FB23516F-5305-41EC-8F71-A0D9ED57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 descr="在网络咖啡屋使用笔记本电脑的人员的大型图像">
            <a:extLst>
              <a:ext uri="{FF2B5EF4-FFF2-40B4-BE49-F238E27FC236}">
                <a16:creationId xmlns:a16="http://schemas.microsoft.com/office/drawing/2014/main" id="{BFA823F4-1B6F-4E9F-8515-0F87A0C174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长方形 13">
            <a:extLst>
              <a:ext uri="{FF2B5EF4-FFF2-40B4-BE49-F238E27FC236}">
                <a16:creationId xmlns:a16="http://schemas.microsoft.com/office/drawing/2014/main" id="{84970DCE-964B-4562-9633-71BA6A4DC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82714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20000"/>
                </a:srgbClr>
              </a:gs>
              <a:gs pos="100000">
                <a:srgbClr val="E99757">
                  <a:alpha val="20000"/>
                </a:srgbClr>
              </a:gs>
              <a:gs pos="50000">
                <a:srgbClr val="A53F52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3C1F0EB8-D260-4FB6-ACF6-6E86B9A02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69046"/>
            <a:ext cx="4199467" cy="2048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70920C0-10F4-4ECD-BDF3-CE993B7C8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35" y="3634749"/>
            <a:ext cx="3785222" cy="1738307"/>
          </a:xfrm>
        </p:spPr>
        <p:txBody>
          <a:bodyPr rtlCol="0">
            <a:normAutofit/>
          </a:bodyPr>
          <a:lstStyle/>
          <a:p>
            <a:pPr algn="l" rtl="0"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zh-CN" altLang="en-US" sz="2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Calibri" panose="020F0502020204030204" pitchFamily="34" charset="0"/>
              </a:rPr>
              <a:t>在此处输入标题</a:t>
            </a:r>
            <a:br>
              <a:rPr lang="zh-CN" altLang="en-US" sz="7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Gill Sans" panose="020B0502020104020203" pitchFamily="34" charset="-79"/>
              </a:rPr>
            </a:b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Lorem ipsum dolor sit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consectetur</a:t>
            </a: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adipiscing</a:t>
            </a: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elit.Ut</a:t>
            </a: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gravida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erat.Proin</a:t>
            </a: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tellus</a:t>
            </a: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sed</a:t>
            </a: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risus</a:t>
            </a: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lobortis</a:t>
            </a: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sagittis</a:t>
            </a:r>
            <a:r>
              <a:rPr lang="en-US" altLang="zh-CN" sz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eu</a:t>
            </a:r>
            <a:endParaRPr lang="en-US" altLang="zh-CN" sz="12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 descr="图片占位符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长方形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830649"/>
          </a:xfrm>
        </p:spPr>
        <p:txBody>
          <a:bodyPr rtlCol="0">
            <a:normAutofit fontScale="90000"/>
          </a:bodyPr>
          <a:lstStyle/>
          <a:p>
            <a:pPr rtl="0"/>
            <a:r>
              <a:rPr lang="zh-CN" altLang="en-US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谢谢！</a:t>
            </a:r>
          </a:p>
        </p:txBody>
      </p:sp>
      <p:sp>
        <p:nvSpPr>
          <p:cNvPr id="18" name="长方形 17">
            <a:extLst>
              <a:ext uri="{FF2B5EF4-FFF2-40B4-BE49-F238E27FC236}">
                <a16:creationId xmlns:a16="http://schemas.microsoft.com/office/drawing/2014/main" id="{5B7DC9FB-F6DF-4841-83A9-A37336FEB076}"/>
              </a:ext>
            </a:extLst>
          </p:cNvPr>
          <p:cNvSpPr/>
          <p:nvPr/>
        </p:nvSpPr>
        <p:spPr>
          <a:xfrm>
            <a:off x="4116976" y="1802072"/>
            <a:ext cx="3960000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 rtl="0"/>
            <a:r>
              <a:rPr lang="en-US" altLang="zh-CN" spc="6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WWW.FABRIKAM.COM</a:t>
            </a:r>
          </a:p>
        </p:txBody>
      </p:sp>
      <p:pic>
        <p:nvPicPr>
          <p:cNvPr id="11" name="图形 10" descr="用户" title="图标 - 演示者姓名">
            <a:extLst>
              <a:ext uri="{FF2B5EF4-FFF2-40B4-BE49-F238E27FC236}">
                <a16:creationId xmlns:a16="http://schemas.microsoft.com/office/drawing/2014/main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08371" y="3061212"/>
            <a:ext cx="558449" cy="558449"/>
          </a:xfrm>
          <a:prstGeom prst="rect">
            <a:avLst/>
          </a:prstGeom>
        </p:spPr>
      </p:pic>
      <p:sp>
        <p:nvSpPr>
          <p:cNvPr id="14" name="副标题 2">
            <a:extLst>
              <a:ext uri="{FF2B5EF4-FFF2-40B4-BE49-F238E27FC236}">
                <a16:creationId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15" y="3061213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buClr>
                <a:srgbClr val="00B0F0"/>
              </a:buClr>
            </a:pPr>
            <a:r>
              <a:rPr lang="en-US" altLang="zh-CN" sz="1800" spc="3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Gill Sans" panose="020B0502020104020203" pitchFamily="34" charset="-79"/>
              </a:rPr>
              <a:t>VICTORIA LINDQVIST</a:t>
            </a:r>
            <a:endParaRPr kumimoji="0" lang="zh-CN" alt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Gill Sans" panose="020B0502020104020203" pitchFamily="34" charset="-79"/>
            </a:endParaRPr>
          </a:p>
        </p:txBody>
      </p:sp>
      <p:pic>
        <p:nvPicPr>
          <p:cNvPr id="13" name="图形 12" descr="智能手机" title="图标 - 演示者电话号码">
            <a:extLst>
              <a:ext uri="{FF2B5EF4-FFF2-40B4-BE49-F238E27FC236}">
                <a16:creationId xmlns:a16="http://schemas.microsoft.com/office/drawing/2014/main" id="{D46F90A0-A362-4144-AB92-33B00391B40C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08371" y="3965527"/>
            <a:ext cx="558449" cy="558449"/>
          </a:xfrm>
          <a:prstGeom prst="rect">
            <a:avLst/>
          </a:prstGeom>
        </p:spPr>
      </p:pic>
      <p:sp>
        <p:nvSpPr>
          <p:cNvPr id="15" name="文本占位符 17">
            <a:extLst>
              <a:ext uri="{FF2B5EF4-FFF2-40B4-BE49-F238E27FC236}">
                <a16:creationId xmlns:a16="http://schemas.microsoft.com/office/drawing/2014/main" id="{D6C1F9A6-DF05-40A3-A22A-A5F42139BD96}"/>
              </a:ext>
            </a:extLst>
          </p:cNvPr>
          <p:cNvSpPr txBox="1">
            <a:spLocks/>
          </p:cNvSpPr>
          <p:nvPr/>
        </p:nvSpPr>
        <p:spPr>
          <a:xfrm>
            <a:off x="5103221" y="4006497"/>
            <a:ext cx="3144655" cy="5174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buClr>
                <a:srgbClr val="00B0F0"/>
              </a:buClr>
            </a:pPr>
            <a:r>
              <a:rPr lang="en-US" altLang="zh-CN" sz="1800" u="none" strike="noStrike" kern="1200" cap="none" spc="300" normalizeH="0" noProof="0" dirty="0">
                <a:ln>
                  <a:noFill/>
                </a:ln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Gill Sans Light" panose="020B0302020104020203" pitchFamily="34" charset="-79"/>
              </a:rPr>
              <a:t>+</a:t>
            </a:r>
            <a:r>
              <a:rPr lang="en-US" altLang="zh-CN" sz="1800" spc="3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Gill Sans Light" panose="020B0302020104020203" pitchFamily="34" charset="-79"/>
              </a:rPr>
              <a:t>1 (589) 555‐0199</a:t>
            </a:r>
            <a:endParaRPr kumimoji="0" lang="zh-CN" alt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Gill Sans Light" panose="020B0302020104020203" pitchFamily="34" charset="-79"/>
            </a:endParaRPr>
          </a:p>
        </p:txBody>
      </p:sp>
      <p:pic>
        <p:nvPicPr>
          <p:cNvPr id="12" name="图形 11" descr="信封" title="图标演示者电子邮件">
            <a:extLst>
              <a:ext uri="{FF2B5EF4-FFF2-40B4-BE49-F238E27FC236}">
                <a16:creationId xmlns:a16="http://schemas.microsoft.com/office/drawing/2014/main" id="{DA1E1FC6-9F80-4CAF-ACF2-AB062937A457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308371" y="4964360"/>
            <a:ext cx="558449" cy="558449"/>
          </a:xfrm>
          <a:prstGeom prst="rect">
            <a:avLst/>
          </a:prstGeom>
        </p:spPr>
      </p:pic>
      <p:sp>
        <p:nvSpPr>
          <p:cNvPr id="16" name="文本占位符 18">
            <a:extLst>
              <a:ext uri="{FF2B5EF4-FFF2-40B4-BE49-F238E27FC236}">
                <a16:creationId xmlns:a16="http://schemas.microsoft.com/office/drawing/2014/main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5103221" y="5032398"/>
            <a:ext cx="3345040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800" u="none" strike="noStrike" kern="1200" cap="none" spc="300" normalizeH="0" noProof="0" dirty="0">
                <a:ln>
                  <a:noFill/>
                </a:ln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Gill Sans Light" panose="020B0302020104020203" pitchFamily="34" charset="-79"/>
              </a:rPr>
              <a:t>victoria@fabrikam.com</a:t>
            </a: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自定义此模板</a:t>
            </a:r>
          </a:p>
        </p:txBody>
      </p:sp>
      <p:sp>
        <p:nvSpPr>
          <p:cNvPr id="8" name="文本框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zh-CN" altLang="en-US" sz="6000" u="sng" dirty="0">
                <a:solidFill>
                  <a:srgbClr val="0070C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模板编辑说明和反馈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CFAD812-11EF-4B6C-899B-8AB321C455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4B73C415-D670-4716-A5EC-CC4D52CA2BAC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13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抽象编码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长方形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520779"/>
            <a:ext cx="5251450" cy="1661297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技术亮点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在此处输入副标题</a:t>
            </a:r>
          </a:p>
        </p:txBody>
      </p:sp>
      <p:sp>
        <p:nvSpPr>
          <p:cNvPr id="2094" name="灯片编号占位符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/>
              <a:t>2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8621725B-D543-4AB5-A100-913E1F0FC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987" y="-13504"/>
            <a:ext cx="4385935" cy="684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长方形 13">
            <a:extLst>
              <a:ext uri="{FF2B5EF4-FFF2-40B4-BE49-F238E27FC236}">
                <a16:creationId xmlns:a16="http://schemas.microsoft.com/office/drawing/2014/main" id="{AAC9E553-BDD7-4A8E-B6C3-59FC27481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6880" y="-13504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algn="l" rtl="0"/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xmpp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>
            <a:normAutofit fontScale="70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zh-CN" spc="300" dirty="0"/>
              <a:t>Extensible Messaging and Presence Protocol</a:t>
            </a:r>
            <a:endParaRPr lang="zh-CN" altLang="en-US" spc="3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85000" lnSpcReduction="20000"/>
          </a:bodyPr>
          <a:lstStyle/>
          <a:p>
            <a:pPr marL="0" indent="0" rtl="0">
              <a:buNone/>
            </a:pPr>
            <a:r>
              <a:rPr lang="zh-CN" altLang="en-US" dirty="0"/>
              <a:t>即应使用</a:t>
            </a:r>
            <a:r>
              <a:rPr lang="en-US" altLang="zh-CN" dirty="0"/>
              <a:t>XMPP</a:t>
            </a:r>
            <a:r>
              <a:rPr lang="zh-CN" altLang="en-US" dirty="0"/>
              <a:t>协议建立长连接，实现即时通讯功能。</a:t>
            </a:r>
            <a:r>
              <a:rPr lang="en-US" altLang="zh-CN" dirty="0"/>
              <a:t>XMPP</a:t>
            </a:r>
            <a:r>
              <a:rPr lang="zh-CN" altLang="en-US" dirty="0"/>
              <a:t>具有以下优点：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开源：协议开源，且在客户端、服务、服务组件和一些库都有相应的实现。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标准化：</a:t>
            </a:r>
            <a:r>
              <a:rPr lang="en-US" altLang="zh-CN" dirty="0"/>
              <a:t>IETF</a:t>
            </a:r>
            <a:r>
              <a:rPr lang="zh-CN" altLang="en-US" dirty="0"/>
              <a:t>组织已经标准化核心的</a:t>
            </a:r>
            <a:r>
              <a:rPr lang="en-US" altLang="zh-CN" dirty="0"/>
              <a:t>xml</a:t>
            </a:r>
            <a:r>
              <a:rPr lang="zh-CN" altLang="en-US" dirty="0"/>
              <a:t>流协议</a:t>
            </a:r>
            <a:r>
              <a:rPr lang="en-US" altLang="zh-CN" dirty="0"/>
              <a:t>(RFC 6120, RFC 6121, and RFC 7622).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可靠的：目前以后上万台</a:t>
            </a:r>
            <a:r>
              <a:rPr lang="en-US" altLang="zh-CN" dirty="0" err="1"/>
              <a:t>xmpp</a:t>
            </a:r>
            <a:r>
              <a:rPr lang="zh-CN" altLang="en-US" dirty="0"/>
              <a:t>服务器在运行，百万的的用户正在使用以</a:t>
            </a:r>
            <a:r>
              <a:rPr lang="en-US" altLang="zh-CN" dirty="0" err="1"/>
              <a:t>xmpp</a:t>
            </a:r>
            <a:r>
              <a:rPr lang="zh-CN" altLang="en-US" dirty="0"/>
              <a:t>作为即时通讯。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去中心化：任何人都可以运行自己</a:t>
            </a:r>
            <a:r>
              <a:rPr lang="en-US" altLang="zh-CN" dirty="0" err="1"/>
              <a:t>xmpp</a:t>
            </a:r>
            <a:r>
              <a:rPr lang="zh-CN" altLang="en-US" dirty="0"/>
              <a:t>服务器，并且之间可以向发邮件一样互联。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安全：</a:t>
            </a:r>
            <a:r>
              <a:rPr lang="en-US" altLang="zh-CN" dirty="0"/>
              <a:t>SASL </a:t>
            </a:r>
            <a:r>
              <a:rPr lang="zh-CN" altLang="en-US" dirty="0"/>
              <a:t>和 </a:t>
            </a:r>
            <a:r>
              <a:rPr lang="en-US" altLang="zh-CN" dirty="0"/>
              <a:t>TLS</a:t>
            </a:r>
            <a:r>
              <a:rPr lang="zh-CN" altLang="en-US" dirty="0"/>
              <a:t>安全协议已经被规范到</a:t>
            </a:r>
            <a:r>
              <a:rPr lang="en-US" altLang="zh-CN" dirty="0" err="1"/>
              <a:t>xmpp</a:t>
            </a:r>
            <a:r>
              <a:rPr lang="zh-CN" altLang="en-US" dirty="0"/>
              <a:t>协议当中了。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可扩展性：强大的</a:t>
            </a:r>
            <a:r>
              <a:rPr lang="en-US" altLang="zh-CN" dirty="0"/>
              <a:t>xml</a:t>
            </a:r>
            <a:r>
              <a:rPr lang="zh-CN" altLang="en-US" dirty="0"/>
              <a:t>传输可以帮助我们在核心协议上任意扩展。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灵活性：</a:t>
            </a:r>
            <a:r>
              <a:rPr lang="en-US" altLang="zh-CN" dirty="0" err="1"/>
              <a:t>xmpp</a:t>
            </a:r>
            <a:r>
              <a:rPr lang="zh-CN" altLang="en-US" dirty="0"/>
              <a:t>不仅仅是聊天工具，还包括网络管理、协作工具、文件共享、远程监控、</a:t>
            </a:r>
            <a:r>
              <a:rPr lang="en-US" altLang="zh-CN" dirty="0"/>
              <a:t>web</a:t>
            </a:r>
            <a:r>
              <a:rPr lang="zh-CN" altLang="en-US" dirty="0"/>
              <a:t>服务和云计算等。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indent="0" rtl="0">
              <a:buNone/>
            </a:pP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1" name="灯片编号占位符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35FBCC-EA70-4FF1-AC79-F3284AF74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OpenFIRE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2D3E13-4ACB-4A22-A903-5A2836E7C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47020ED-E233-4302-8067-B7D092ACD658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XMPP</a:t>
            </a:r>
            <a:r>
              <a:rPr lang="zh-CN" altLang="en-US" dirty="0"/>
              <a:t>的即时通信服务框架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3B2266-76F3-4300-A4B4-11BD5283C7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US" altLang="zh-CN" noProof="0" smtClean="0"/>
              <a:t>4</a:t>
            </a:fld>
            <a:endParaRPr lang="zh-CN" altLang="en-US" noProof="0" dirty="0"/>
          </a:p>
        </p:txBody>
      </p:sp>
      <p:pic>
        <p:nvPicPr>
          <p:cNvPr id="2050" name="Picture 2" descr="Image result for openfire">
            <a:extLst>
              <a:ext uri="{FF2B5EF4-FFF2-40B4-BE49-F238E27FC236}">
                <a16:creationId xmlns:a16="http://schemas.microsoft.com/office/drawing/2014/main" id="{3D07FA3F-4A4A-44B1-81E7-B6BDB5678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71" y="652119"/>
            <a:ext cx="3679207" cy="1663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292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Image result for tf-idf">
            <a:extLst>
              <a:ext uri="{FF2B5EF4-FFF2-40B4-BE49-F238E27FC236}">
                <a16:creationId xmlns:a16="http://schemas.microsoft.com/office/drawing/2014/main" id="{594EED2A-87FE-43DC-8329-87AD48FA1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9" y="249730"/>
            <a:ext cx="5542961" cy="301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EC1311B-149A-4764-AD83-B07B79264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推荐系统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FAAE12-B50D-49C0-A93A-33094BDF1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记录用户的搜索、查看活动详情、发起活动、加入活动等用户行为。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使用</a:t>
            </a:r>
            <a:r>
              <a:rPr lang="en-US" altLang="zh-CN" dirty="0"/>
              <a:t>TF-IDF</a:t>
            </a:r>
            <a:r>
              <a:rPr lang="zh-CN" altLang="en-US" dirty="0"/>
              <a:t>算法得到用户的用户画像。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使用协同过滤算法为用户推荐活动。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946B51-071F-48CF-BFE1-8A08B9FB6752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altLang="zh-CN" sz="1600" spc="300" dirty="0"/>
              <a:t>TF-IDF and UB collaborative filtering</a:t>
            </a:r>
            <a:endParaRPr lang="zh-CN" altLang="en-US" sz="1600" spc="30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E01074-48B7-43F4-A212-CB726A1E58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US" altLang="zh-CN" noProof="0" smtClean="0"/>
              <a:t>5</a:t>
            </a:fld>
            <a:endParaRPr lang="zh-CN" altLang="en-US" noProof="0" dirty="0"/>
          </a:p>
        </p:txBody>
      </p:sp>
      <p:sp>
        <p:nvSpPr>
          <p:cNvPr id="7" name="AutoShape 2" descr="Image result for tf-idf">
            <a:extLst>
              <a:ext uri="{FF2B5EF4-FFF2-40B4-BE49-F238E27FC236}">
                <a16:creationId xmlns:a16="http://schemas.microsoft.com/office/drawing/2014/main" id="{E6E26B79-9C04-419D-AE92-E44E75A58AA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609975" y="3865233"/>
            <a:ext cx="218677" cy="21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078" name="Picture 6" descr="Image result for ååè¿æ»¤ç®æ³">
            <a:extLst>
              <a:ext uri="{FF2B5EF4-FFF2-40B4-BE49-F238E27FC236}">
                <a16:creationId xmlns:a16="http://schemas.microsoft.com/office/drawing/2014/main" id="{EEBA1834-8276-46F8-B8F0-B3611D95D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099" y="3773962"/>
            <a:ext cx="3810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9367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iPhone 浮动拍摄图像">
            <a:extLst>
              <a:ext uri="{FF2B5EF4-FFF2-40B4-BE49-F238E27FC236}">
                <a16:creationId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长方形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787237"/>
            <a:ext cx="5687291" cy="239484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在此处输入分隔备用标题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在此处输入副标题</a:t>
            </a:r>
          </a:p>
        </p:txBody>
      </p:sp>
      <p:sp>
        <p:nvSpPr>
          <p:cNvPr id="2094" name="灯片编号占位符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6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占位符 38" descr="使用智能平板电脑的人员">
            <a:extLst>
              <a:ext uri="{FF2B5EF4-FFF2-40B4-BE49-F238E27FC236}">
                <a16:creationId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任意多边形：形状 43">
            <a:extLst>
              <a:ext uri="{FF2B5EF4-FFF2-40B4-BE49-F238E27FC236}">
                <a16:creationId xmlns:a16="http://schemas.microsoft.com/office/drawing/2014/main" id="{785F2504-A35A-4AAB-94E4-C1479349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标题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在此处添加标题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4A4D6BAE-677F-4450-AE14-AD8224A4660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在此处输入副标题</a:t>
            </a:r>
          </a:p>
        </p:txBody>
      </p:sp>
      <p:sp>
        <p:nvSpPr>
          <p:cNvPr id="13" name="内容占位符 12">
            <a:extLst>
              <a:ext uri="{FF2B5EF4-FFF2-40B4-BE49-F238E27FC236}">
                <a16:creationId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867364"/>
          </a:xfrm>
        </p:spPr>
        <p:txBody>
          <a:bodyPr rtlCol="0">
            <a:normAutofit fontScale="92500"/>
          </a:bodyPr>
          <a:lstStyle/>
          <a:p>
            <a:pPr marL="0" indent="0" rtl="0">
              <a:buNone/>
            </a:pP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Lorem ipsum dolor sit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consectetur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adipiscing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elit.Ut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gravida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erat.Proin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tellus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sed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risus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lobortis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sagittis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eu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quis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est.Duis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ut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aliquam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nisi.Suspendisse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vehicula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mi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diam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sit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lacinia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massa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sodales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ac.Fusce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condimentum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egestas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nunc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maximus.Quisque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et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orci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purus.Proin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dolor mi,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ultrices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sit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ipsum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placerat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congue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mattis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turpis.Donec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vestibulum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eget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mauris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dignissim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ut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ultricies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dolor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viverra.Phasellus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efficitur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ante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nec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sem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convallis, in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ornare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est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accumsan.Lorem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ipsum dolor sit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consectetur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adipiscing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elit.Ut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gravida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erat.Proin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tellus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sed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risus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lobortis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sagittis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eu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5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quis</a:t>
            </a:r>
            <a:r>
              <a:rPr lang="en-US" altLang="zh-CN" sz="15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est. </a:t>
            </a:r>
          </a:p>
        </p:txBody>
      </p:sp>
      <p:sp>
        <p:nvSpPr>
          <p:cNvPr id="35" name="灯片编号占位符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85534194-745D-4888-BF16-6C09F65EA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/>
          <a:lstStyle/>
          <a:p>
            <a:pPr algn="ctr"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在此处输入幻灯片标题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比较点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>
            <a:normAutofit fontScale="85000" lnSpcReduction="10000"/>
          </a:bodyPr>
          <a:lstStyle/>
          <a:p>
            <a:pPr marL="0" indent="0" rtl="0">
              <a:buNone/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Lorem ipsum dolor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consectetur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adipiscing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elit.Ut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gravida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erat.Proin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tellus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risus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lobortis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sagittis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eu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est.Duis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aliquam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nisi.Suspendisse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vehicula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mi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diam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lacinia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massa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sodales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ac.Fusce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condimentum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egestas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nunc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maximus.Quisque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et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orci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purus.Proin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dolor mi,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ultrices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ipsum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placerat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congue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mattis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turpis.Donec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vestibulum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eget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mauris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dignissim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ultricies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dolor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viverra.Phasellus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efficitur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ante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convallis, in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ornare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accumsan.Lorem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ipsum dolor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consectetur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adipiscing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elit.Ut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gravida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erat.Proin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tellus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risus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lobortis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sagittis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eu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est.Duis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aliquam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nisi.Suspendisse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vehicula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mi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diam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lacinia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比较点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>
            <a:normAutofit fontScale="85000" lnSpcReduction="20000"/>
          </a:bodyPr>
          <a:lstStyle/>
          <a:p>
            <a:pPr marL="0" indent="0" rtl="0">
              <a:buNone/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Lorem ipsum dolor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consectetur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adipiscing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elit.Ut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gravida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erat.Proin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tellus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risus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lobortis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sagittis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eu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est.Duis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aliquam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nisi.Suspendisse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vehicula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mi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diam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lacinia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massa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sodales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ac.Fusce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condimentum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egestas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nunc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maximus.Quisque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et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orci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purus.Proin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dolor mi,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ultrices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ipsum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placerat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congue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mattis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turpis.Donec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vestibulum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eget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mauris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dignissim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ultricies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dolor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viverra.Phasellus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efficitur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ante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convallis, in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ornare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accumsan.Lorem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ipsum dolor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consectetur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adipiscing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elit.Ut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gravida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erat.Proin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tellus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risus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lobortis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sagittis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eu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est.Duis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aliquam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nisi.Suspendisse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vehicula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mi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diam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lacinia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massa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sodales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ac.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84A4C0E3-E146-49BF-804D-D369F89E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" descr="在此处输入图表">
            <a:extLst>
              <a:ext uri="{FF2B5EF4-FFF2-40B4-BE49-F238E27FC236}">
                <a16:creationId xmlns:a16="http://schemas.microsoft.com/office/drawing/2014/main" id="{6573B952-4CEE-4757-91AB-02A6F22E1CF3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114725238"/>
              </p:ext>
            </p:extLst>
          </p:nvPr>
        </p:nvGraphicFramePr>
        <p:xfrm>
          <a:off x="0" y="0"/>
          <a:ext cx="7415213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标题 1">
            <a:extLst>
              <a:ext uri="{FF2B5EF4-FFF2-40B4-BE49-F238E27FC236}">
                <a16:creationId xmlns:a16="http://schemas.microsoft.com/office/drawing/2014/main" id="{C09ADB54-3897-4872-B9B3-1888BB60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在此处输入标题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E2CC9E-302A-4500-B0E3-4BE84867E197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在此处输入副标题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85000" lnSpcReduction="10000"/>
          </a:bodyPr>
          <a:lstStyle/>
          <a:p>
            <a:pPr marL="0" indent="0" rtl="0">
              <a:buNone/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Lorem ipsum dolor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consectetur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adipiscing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elit.Ut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gravida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erat.Proin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tellus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risus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lobortis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sagittis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eu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est.Duis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aliquam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nisi.Suspendisse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vehicula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mi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diam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lacinia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massa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sodales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ac.Fusce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condimentum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egestas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nunc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maximus.Quisque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et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orci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purus.Proin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dolor mi,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ultrices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ipsum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placerat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congue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mattis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turpis.Donec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vestibulum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eget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mauris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dignissim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ultricies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dolor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viverra.Phasellus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efficitur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ante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convallis, in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ornare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accumsan.Lorem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ipsum dolor sit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amet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consectetur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adipiscing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elit.Ut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gravida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eros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erat.Proin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tellus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risus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lobortis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sagittis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eu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quis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est. </a:t>
            </a:r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9470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ing Conclusive Report.potx" id="{483B08FE-5471-4217-AC35-8982ECDDE63E}" vid="{686BFD5B-047A-45C2-9F14-924410275F6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2E71848-B78E-4D58-BFA5-D2D5918911CD}">
  <ds:schemaRefs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dcmitype/"/>
    <ds:schemaRef ds:uri="16c05727-aa75-4e4a-9b5f-8a80a1165891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987</Words>
  <Application>Microsoft Office PowerPoint</Application>
  <PresentationFormat>宽屏</PresentationFormat>
  <Paragraphs>105</Paragraphs>
  <Slides>13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Microsoft YaHei UI</vt:lpstr>
      <vt:lpstr>Arial</vt:lpstr>
      <vt:lpstr>Calibri</vt:lpstr>
      <vt:lpstr>Office 主题</vt:lpstr>
      <vt:lpstr>即应 匹配信息发布平台</vt:lpstr>
      <vt:lpstr>技术亮点</vt:lpstr>
      <vt:lpstr>xmpp</vt:lpstr>
      <vt:lpstr>OpenFIRE</vt:lpstr>
      <vt:lpstr>推荐系统</vt:lpstr>
      <vt:lpstr>在此处输入分隔备用标题</vt:lpstr>
      <vt:lpstr>在此处添加标题</vt:lpstr>
      <vt:lpstr>在此处输入幻灯片标题</vt:lpstr>
      <vt:lpstr>在此处输入标题</vt:lpstr>
      <vt:lpstr>在此处输入表格标题</vt:lpstr>
      <vt:lpstr>在此处输入标题 Lorem ipsum dolor sit amet, consectetur adipiscing elit.Ut gravida eros erat.Proin a tellus sed risus lobortis sagittis eu</vt:lpstr>
      <vt:lpstr>谢谢！</vt:lpstr>
      <vt:lpstr>自定义此模板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2019-03-11T17:36:11Z</dcterms:created>
  <dcterms:modified xsi:type="dcterms:W3CDTF">2019-09-07T10:06:31Z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